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8" r:id="rId1"/>
  </p:sldMasterIdLst>
  <p:notesMasterIdLst>
    <p:notesMasterId r:id="rId8"/>
  </p:notesMasterIdLst>
  <p:sldIdLst>
    <p:sldId id="470" r:id="rId2"/>
    <p:sldId id="466" r:id="rId3"/>
    <p:sldId id="467" r:id="rId4"/>
    <p:sldId id="468" r:id="rId5"/>
    <p:sldId id="474" r:id="rId6"/>
    <p:sldId id="475" r:id="rId7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1166"/>
    <a:srgbClr val="F30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725D87-1366-430A-B83F-94BD1AF47000}" type="datetimeFigureOut">
              <a:rPr lang="es-MX" smtClean="0"/>
              <a:t>01/09/2021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1CD49-CE6D-4C13-BD61-7FE0AD001B5F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11089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1CD49-CE6D-4C13-BD61-7FE0AD001B5F}" type="slidenum">
              <a:rPr lang="es-MX" smtClean="0"/>
              <a:t>4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5343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BB1CD49-CE6D-4C13-BD61-7FE0AD001B5F}" type="slidenum">
              <a:rPr lang="es-MX" smtClean="0"/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16112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0988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149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513173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513036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786826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51556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899773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536477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014621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62666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894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4066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424938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2314451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609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80900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74D602-B297-405C-92D0-6E544FDD9ED5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AD9402-D650-43D4-B169-818AD1268582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0934049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7244846-117C-4257-AA26-FBDACBC707A6}" type="datetimeFigureOut">
              <a:rPr lang="es-MX" smtClean="0"/>
              <a:t>01/09/2021</a:t>
            </a:fld>
            <a:endParaRPr lang="es-MX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s-MX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315782E4-687A-4C8C-9E57-1FF627A0D871}" type="slidenum">
              <a:rPr lang="es-MX" smtClean="0"/>
              <a:t>‹Nº›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218733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  <p:sldLayoutId id="2147483732" r:id="rId14"/>
    <p:sldLayoutId id="2147483733" r:id="rId15"/>
    <p:sldLayoutId id="2147483734" r:id="rId16"/>
    <p:sldLayoutId id="214748373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003893" y="1488537"/>
            <a:ext cx="4514326" cy="4276579"/>
          </a:xfrm>
        </p:spPr>
        <p:txBody>
          <a:bodyPr anchor="t">
            <a:normAutofit/>
          </a:bodyPr>
          <a:lstStyle/>
          <a:p>
            <a:r>
              <a:rPr lang="es-MX" b="1" dirty="0" smtClean="0"/>
              <a:t>Tipos de respuesta</a:t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 smtClean="0"/>
              <a:t>Plazos de respuesta</a:t>
            </a:r>
            <a:br>
              <a:rPr lang="es-MX" b="1" dirty="0" smtClean="0"/>
            </a:br>
            <a:r>
              <a:rPr lang="es-MX" b="1" dirty="0"/>
              <a:t/>
            </a:r>
            <a:br>
              <a:rPr lang="es-MX" b="1" dirty="0"/>
            </a:br>
            <a:r>
              <a:rPr lang="es-MX" b="1" dirty="0"/>
              <a:t>Temática</a:t>
            </a:r>
            <a:r>
              <a:rPr lang="es-MX" b="1" dirty="0" smtClean="0"/>
              <a:t/>
            </a:r>
            <a:br>
              <a:rPr lang="es-MX" b="1" dirty="0" smtClean="0"/>
            </a:br>
            <a:endParaRPr lang="es-MX" sz="4000" b="1" dirty="0"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upo 1"/>
          <p:cNvGrpSpPr/>
          <p:nvPr/>
        </p:nvGrpSpPr>
        <p:grpSpPr>
          <a:xfrm>
            <a:off x="6711121" y="1083212"/>
            <a:ext cx="3946163" cy="5209308"/>
            <a:chOff x="6711121" y="1083212"/>
            <a:chExt cx="3946163" cy="5209308"/>
          </a:xfrm>
        </p:grpSpPr>
        <p:pic>
          <p:nvPicPr>
            <p:cNvPr id="1026" name="Picture 2" descr="Ver las imágenes de origen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737746" y="4372981"/>
              <a:ext cx="1919538" cy="19195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Ver las imágenes de origen"/>
            <p:cNvPicPr>
              <a:picLocks noChangeAspect="1" noChangeArrowheads="1"/>
            </p:cNvPicPr>
            <p:nvPr/>
          </p:nvPicPr>
          <p:blipFill>
            <a:blip r:embed="rId3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711121" y="2198077"/>
              <a:ext cx="1428750" cy="14287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2" name="Picture 8" descr="Ver las imágenes de origen"/>
            <p:cNvPicPr>
              <a:picLocks noChangeAspect="1" noChangeArrowheads="1"/>
            </p:cNvPicPr>
            <p:nvPr/>
          </p:nvPicPr>
          <p:blipFill>
            <a:blip r:embed="rId4">
              <a:duotone>
                <a:prstClr val="black"/>
                <a:schemeClr val="accent1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039831" y="3915449"/>
              <a:ext cx="1109616" cy="11096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6" name="Picture 12" descr="Ver las imágenes de origen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977212" y="2333996"/>
              <a:ext cx="2038985" cy="20389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40" name="Picture 16" descr="Ver las imágenes de origen"/>
            <p:cNvPicPr>
              <a:picLocks noChangeAspect="1" noChangeArrowheads="1"/>
            </p:cNvPicPr>
            <p:nvPr/>
          </p:nvPicPr>
          <p:blipFill>
            <a:blip r:embed="rId6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9531" y="1083212"/>
              <a:ext cx="1336431" cy="133643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48656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59987" y="445637"/>
            <a:ext cx="8761413" cy="708025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Temática de solicitudes</a:t>
            </a:r>
            <a:endParaRPr lang="es-MX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Marcador de contenido 3"/>
          <p:cNvSpPr txBox="1">
            <a:spLocks/>
          </p:cNvSpPr>
          <p:nvPr/>
        </p:nvSpPr>
        <p:spPr>
          <a:xfrm>
            <a:off x="686421" y="1512831"/>
            <a:ext cx="10469260" cy="6676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600"/>
              </a:spcBef>
              <a:buFont typeface="Wingdings 3" charset="2"/>
              <a:buNone/>
            </a:pPr>
            <a:r>
              <a:rPr lang="es-MX" sz="1600" dirty="0" smtClean="0"/>
              <a:t>Antes de dar respuesta a una solicitud o turnársela para su atención a alguna unidad administrativa, la Unidad de Transparencia clasificará temáticamente su contenido.</a:t>
            </a:r>
          </a:p>
          <a:p>
            <a:pPr marL="0" indent="0">
              <a:spcBef>
                <a:spcPts val="600"/>
              </a:spcBef>
              <a:buFont typeface="Wingdings 3" charset="2"/>
              <a:buNone/>
            </a:pPr>
            <a:endParaRPr lang="es-MX" sz="1600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 rotWithShape="1">
          <a:blip r:embed="rId2"/>
          <a:srcRect l="1" t="1097" r="1075"/>
          <a:stretch/>
        </p:blipFill>
        <p:spPr>
          <a:xfrm>
            <a:off x="3287827" y="2539662"/>
            <a:ext cx="7867854" cy="3890670"/>
          </a:xfrm>
          <a:prstGeom prst="rect">
            <a:avLst/>
          </a:prstGeom>
        </p:spPr>
      </p:pic>
      <p:sp>
        <p:nvSpPr>
          <p:cNvPr id="6" name="Flecha izquierda 5"/>
          <p:cNvSpPr/>
          <p:nvPr/>
        </p:nvSpPr>
        <p:spPr>
          <a:xfrm rot="10800000">
            <a:off x="2865796" y="4112203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5045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59987" y="445637"/>
            <a:ext cx="8761413" cy="708025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Respuestas disponibles Acceso </a:t>
            </a:r>
            <a:br>
              <a:rPr lang="es-MX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la Información</a:t>
            </a:r>
            <a:endParaRPr lang="es-MX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arcador de contenido 5"/>
          <p:cNvSpPr txBox="1">
            <a:spLocks/>
          </p:cNvSpPr>
          <p:nvPr/>
        </p:nvSpPr>
        <p:spPr>
          <a:xfrm>
            <a:off x="661123" y="1925603"/>
            <a:ext cx="10759140" cy="49094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 smtClean="0">
                <a:solidFill>
                  <a:schemeClr val="tx1"/>
                </a:solidFill>
              </a:rPr>
              <a:t>Documenta </a:t>
            </a:r>
            <a:r>
              <a:rPr lang="es-MX" sz="2000" dirty="0">
                <a:solidFill>
                  <a:schemeClr val="tx1"/>
                </a:solidFill>
              </a:rPr>
              <a:t>la respuesta en medio electrónico</a:t>
            </a:r>
          </a:p>
          <a:p>
            <a:r>
              <a:rPr lang="es-MX" sz="2000" dirty="0" smtClean="0">
                <a:solidFill>
                  <a:schemeClr val="tx1"/>
                </a:solidFill>
              </a:rPr>
              <a:t>Documenta </a:t>
            </a:r>
            <a:r>
              <a:rPr lang="es-MX" sz="2000" dirty="0">
                <a:solidFill>
                  <a:schemeClr val="tx1"/>
                </a:solidFill>
              </a:rPr>
              <a:t>la respuesta de información pública de oficio</a:t>
            </a:r>
          </a:p>
          <a:p>
            <a:r>
              <a:rPr lang="es-MX" sz="2000" dirty="0" smtClean="0">
                <a:solidFill>
                  <a:schemeClr val="tx1"/>
                </a:solidFill>
              </a:rPr>
              <a:t>Notificación </a:t>
            </a:r>
            <a:r>
              <a:rPr lang="es-MX" sz="2000" dirty="0">
                <a:solidFill>
                  <a:schemeClr val="tx1"/>
                </a:solidFill>
              </a:rPr>
              <a:t>de </a:t>
            </a:r>
            <a:r>
              <a:rPr lang="es-MX" sz="2000" dirty="0" smtClean="0">
                <a:solidFill>
                  <a:schemeClr val="tx1"/>
                </a:solidFill>
              </a:rPr>
              <a:t>prevención</a:t>
            </a:r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 smtClean="0">
                <a:solidFill>
                  <a:schemeClr val="tx1"/>
                </a:solidFill>
              </a:rPr>
              <a:t>Información </a:t>
            </a:r>
            <a:r>
              <a:rPr lang="es-MX" sz="2000" dirty="0">
                <a:solidFill>
                  <a:schemeClr val="tx1"/>
                </a:solidFill>
              </a:rPr>
              <a:t>disponible con costo</a:t>
            </a:r>
          </a:p>
          <a:p>
            <a:r>
              <a:rPr lang="es-MX" sz="2000" dirty="0" smtClean="0">
                <a:solidFill>
                  <a:schemeClr val="tx1"/>
                </a:solidFill>
              </a:rPr>
              <a:t>Documenta </a:t>
            </a:r>
            <a:r>
              <a:rPr lang="es-MX" sz="2000" dirty="0">
                <a:solidFill>
                  <a:schemeClr val="tx1"/>
                </a:solidFill>
              </a:rPr>
              <a:t>la respuesta de solicitud improcedente</a:t>
            </a:r>
          </a:p>
          <a:p>
            <a:pPr>
              <a:tabLst>
                <a:tab pos="365125" algn="l"/>
              </a:tabLst>
            </a:pPr>
            <a:r>
              <a:rPr lang="es-MX" sz="2000" dirty="0" smtClean="0">
                <a:solidFill>
                  <a:schemeClr val="tx1"/>
                </a:solidFill>
              </a:rPr>
              <a:t>Notificación </a:t>
            </a:r>
            <a:r>
              <a:rPr lang="es-MX" sz="2000" dirty="0">
                <a:solidFill>
                  <a:schemeClr val="tx1"/>
                </a:solidFill>
              </a:rPr>
              <a:t>de trámite o procedimiento </a:t>
            </a:r>
            <a:r>
              <a:rPr lang="es-MX" sz="2000" dirty="0" smtClean="0">
                <a:solidFill>
                  <a:schemeClr val="tx1"/>
                </a:solidFill>
              </a:rPr>
              <a:t>específico</a:t>
            </a:r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b="1" dirty="0" smtClean="0">
                <a:solidFill>
                  <a:srgbClr val="7030A0"/>
                </a:solidFill>
              </a:rPr>
              <a:t>Documenta </a:t>
            </a:r>
            <a:r>
              <a:rPr lang="es-MX" sz="2000" b="1" dirty="0">
                <a:solidFill>
                  <a:srgbClr val="7030A0"/>
                </a:solidFill>
              </a:rPr>
              <a:t>la respuesta de no competencia</a:t>
            </a:r>
          </a:p>
          <a:p>
            <a:r>
              <a:rPr lang="es-MX" sz="2000" b="1" dirty="0" smtClean="0">
                <a:solidFill>
                  <a:srgbClr val="7030A0"/>
                </a:solidFill>
              </a:rPr>
              <a:t>Documenta </a:t>
            </a:r>
            <a:r>
              <a:rPr lang="es-MX" sz="2000" b="1" dirty="0">
                <a:solidFill>
                  <a:srgbClr val="7030A0"/>
                </a:solidFill>
              </a:rPr>
              <a:t>la respuesta de información inexistente</a:t>
            </a:r>
          </a:p>
          <a:p>
            <a:r>
              <a:rPr lang="es-MX" sz="2000" b="1" dirty="0" smtClean="0">
                <a:solidFill>
                  <a:srgbClr val="7030A0"/>
                </a:solidFill>
              </a:rPr>
              <a:t>Documenta </a:t>
            </a:r>
            <a:r>
              <a:rPr lang="es-MX" sz="2000" b="1" dirty="0">
                <a:solidFill>
                  <a:srgbClr val="7030A0"/>
                </a:solidFill>
              </a:rPr>
              <a:t>la respuesta de información reservada</a:t>
            </a:r>
          </a:p>
          <a:p>
            <a:r>
              <a:rPr lang="es-MX" sz="2000" b="1" dirty="0" smtClean="0">
                <a:solidFill>
                  <a:srgbClr val="7030A0"/>
                </a:solidFill>
              </a:rPr>
              <a:t>Documenta </a:t>
            </a:r>
            <a:r>
              <a:rPr lang="es-MX" sz="2000" b="1" dirty="0">
                <a:solidFill>
                  <a:srgbClr val="7030A0"/>
                </a:solidFill>
              </a:rPr>
              <a:t>la respuesta de información confidencial</a:t>
            </a:r>
          </a:p>
          <a:p>
            <a:r>
              <a:rPr lang="es-MX" sz="2000" b="1" dirty="0" smtClean="0">
                <a:solidFill>
                  <a:srgbClr val="7030A0"/>
                </a:solidFill>
              </a:rPr>
              <a:t>Notificación </a:t>
            </a:r>
            <a:r>
              <a:rPr lang="es-MX" sz="2000" b="1" dirty="0">
                <a:solidFill>
                  <a:srgbClr val="7030A0"/>
                </a:solidFill>
              </a:rPr>
              <a:t>de ampliación del plazo de </a:t>
            </a:r>
            <a:r>
              <a:rPr lang="es-MX" sz="2000" b="1" dirty="0" smtClean="0">
                <a:solidFill>
                  <a:srgbClr val="7030A0"/>
                </a:solidFill>
              </a:rPr>
              <a:t>respuesta</a:t>
            </a:r>
            <a:endParaRPr lang="es-MX" sz="2000" dirty="0" smtClean="0">
              <a:solidFill>
                <a:schemeClr val="tx1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430877" y="5002146"/>
            <a:ext cx="2279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7030A0"/>
                </a:solidFill>
              </a:rPr>
              <a:t>Comité de Transparencia</a:t>
            </a:r>
            <a:endParaRPr lang="es-MX" sz="2400" b="1" dirty="0">
              <a:solidFill>
                <a:srgbClr val="7030A0"/>
              </a:solidFill>
            </a:endParaRPr>
          </a:p>
        </p:txBody>
      </p:sp>
      <p:sp>
        <p:nvSpPr>
          <p:cNvPr id="8" name="Flecha izquierda 7"/>
          <p:cNvSpPr/>
          <p:nvPr/>
        </p:nvSpPr>
        <p:spPr>
          <a:xfrm rot="10800000">
            <a:off x="8736034" y="5058918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CuadroTexto 2"/>
          <p:cNvSpPr txBox="1"/>
          <p:nvPr/>
        </p:nvSpPr>
        <p:spPr>
          <a:xfrm>
            <a:off x="4279975" y="1402209"/>
            <a:ext cx="61414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i="1" dirty="0" smtClean="0"/>
              <a:t>Ley de Transparencia y Acceso a la Información Pública del Estado de Oaxaca</a:t>
            </a:r>
            <a:endParaRPr lang="es-MX" sz="1200" i="1" dirty="0"/>
          </a:p>
        </p:txBody>
      </p:sp>
    </p:spTree>
    <p:extLst>
      <p:ext uri="{BB962C8B-B14F-4D97-AF65-F5344CB8AC3E}">
        <p14:creationId xmlns:p14="http://schemas.microsoft.com/office/powerpoint/2010/main" val="3465740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59987" y="445637"/>
            <a:ext cx="8761413" cy="708025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Plazos de respuesta - DAI</a:t>
            </a:r>
            <a:endParaRPr lang="es-MX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8315886"/>
              </p:ext>
            </p:extLst>
          </p:nvPr>
        </p:nvGraphicFramePr>
        <p:xfrm>
          <a:off x="256567" y="1392000"/>
          <a:ext cx="10899114" cy="522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669"/>
                <a:gridCol w="6567445"/>
              </a:tblGrid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Tipo de Respuesta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Plazo (días hábiles)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Respuesta en medio electrónico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Información</a:t>
                      </a:r>
                      <a:r>
                        <a:rPr lang="es-MX" sz="1600" baseline="0" dirty="0" smtClean="0"/>
                        <a:t> pública de oficio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5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Prevención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5 días para que responda el solicitante / El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plazo</a:t>
                      </a:r>
                      <a:r>
                        <a:rPr lang="es-MX" sz="1600" baseline="0" dirty="0" smtClean="0"/>
                        <a:t> se reinicia </a:t>
                      </a:r>
                      <a:r>
                        <a:rPr lang="es-MX" sz="1600" dirty="0" smtClean="0"/>
                        <a:t>una vez que se</a:t>
                      </a:r>
                      <a:r>
                        <a:rPr lang="es-MX" sz="1600" baseline="0" dirty="0" smtClean="0"/>
                        <a:t> desahogué la prevención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 rowSpan="3">
                  <a:txBody>
                    <a:bodyPr/>
                    <a:lstStyle/>
                    <a:p>
                      <a:r>
                        <a:rPr lang="es-MX" sz="1600" dirty="0" smtClean="0"/>
                        <a:t>Información disponible con costo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 días para seleccionar medio de entrega (UT)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30 días</a:t>
                      </a:r>
                      <a:r>
                        <a:rPr lang="es-MX" sz="1600" baseline="0" dirty="0" smtClean="0"/>
                        <a:t> para realizar el pago (Solicitante)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Una vez cubierto</a:t>
                      </a:r>
                      <a:r>
                        <a:rPr lang="es-MX" sz="1600" baseline="0" dirty="0" smtClean="0"/>
                        <a:t> el pago de derechos la UT cuenta con </a:t>
                      </a:r>
                      <a:r>
                        <a:rPr lang="es-MX" sz="1600" dirty="0" smtClean="0"/>
                        <a:t>5 días para poner</a:t>
                      </a:r>
                      <a:r>
                        <a:rPr lang="es-MX" sz="1600" baseline="0" dirty="0" smtClean="0"/>
                        <a:t> a disposición la información</a:t>
                      </a:r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Solicitud improcedente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Trámite o procedimiento en especifico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No competencia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Información confidencial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Información inexistente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Información reservada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10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600" dirty="0" smtClean="0"/>
                        <a:t>Prórroga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2 días para notificar / A</a:t>
                      </a:r>
                      <a:r>
                        <a:rPr lang="es-MX" sz="1600" baseline="0" dirty="0" smtClean="0"/>
                        <a:t>grega </a:t>
                      </a:r>
                      <a:r>
                        <a:rPr lang="es-MX" sz="1600" dirty="0" smtClean="0"/>
                        <a:t>5 días más al plazo de 10 días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995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59987" y="445637"/>
            <a:ext cx="8761413" cy="708025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r"/>
            <a:r>
              <a:rPr lang="es-MX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Respuestas disponibles Datos Personales</a:t>
            </a:r>
          </a:p>
        </p:txBody>
      </p:sp>
      <p:sp>
        <p:nvSpPr>
          <p:cNvPr id="6" name="Marcador de contenido 5"/>
          <p:cNvSpPr txBox="1">
            <a:spLocks/>
          </p:cNvSpPr>
          <p:nvPr/>
        </p:nvSpPr>
        <p:spPr>
          <a:xfrm>
            <a:off x="842016" y="2409850"/>
            <a:ext cx="10759140" cy="4909414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MX" sz="2000" dirty="0">
                <a:solidFill>
                  <a:schemeClr val="tx1"/>
                </a:solidFill>
              </a:rPr>
              <a:t>Notificación de disponibilidad de respuesta de </a:t>
            </a:r>
            <a:r>
              <a:rPr lang="es-MX" sz="2000" dirty="0" smtClean="0">
                <a:solidFill>
                  <a:schemeClr val="tx1"/>
                </a:solidFill>
              </a:rPr>
              <a:t>derechos</a:t>
            </a:r>
          </a:p>
          <a:p>
            <a:r>
              <a:rPr lang="es-MX" sz="2000" dirty="0" smtClean="0">
                <a:solidFill>
                  <a:schemeClr val="tx1"/>
                </a:solidFill>
              </a:rPr>
              <a:t>Notificación </a:t>
            </a:r>
            <a:r>
              <a:rPr lang="es-MX" sz="2000" dirty="0">
                <a:solidFill>
                  <a:schemeClr val="tx1"/>
                </a:solidFill>
              </a:rPr>
              <a:t>de </a:t>
            </a:r>
            <a:r>
              <a:rPr lang="es-MX" sz="2000" dirty="0" smtClean="0">
                <a:solidFill>
                  <a:schemeClr val="tx1"/>
                </a:solidFill>
              </a:rPr>
              <a:t>prevención ARCOP</a:t>
            </a:r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 smtClean="0">
                <a:solidFill>
                  <a:schemeClr val="tx1"/>
                </a:solidFill>
              </a:rPr>
              <a:t>Notificación de información </a:t>
            </a:r>
            <a:r>
              <a:rPr lang="es-MX" sz="2000" dirty="0">
                <a:solidFill>
                  <a:schemeClr val="tx1"/>
                </a:solidFill>
              </a:rPr>
              <a:t>disponible con </a:t>
            </a:r>
            <a:r>
              <a:rPr lang="es-MX" sz="2000" dirty="0" smtClean="0">
                <a:solidFill>
                  <a:schemeClr val="tx1"/>
                </a:solidFill>
              </a:rPr>
              <a:t>costo ARCOP</a:t>
            </a:r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dirty="0" smtClean="0">
                <a:solidFill>
                  <a:schemeClr val="tx1"/>
                </a:solidFill>
              </a:rPr>
              <a:t>Documenta </a:t>
            </a:r>
            <a:r>
              <a:rPr lang="es-MX" sz="2000" dirty="0">
                <a:solidFill>
                  <a:schemeClr val="tx1"/>
                </a:solidFill>
              </a:rPr>
              <a:t>la respuesta de solicitud </a:t>
            </a:r>
            <a:r>
              <a:rPr lang="es-MX" sz="2000" dirty="0" smtClean="0">
                <a:solidFill>
                  <a:schemeClr val="tx1"/>
                </a:solidFill>
              </a:rPr>
              <a:t>improcedente ARCOP</a:t>
            </a:r>
            <a:endParaRPr lang="es-MX" sz="2000" dirty="0">
              <a:solidFill>
                <a:schemeClr val="tx1"/>
              </a:solidFill>
            </a:endParaRPr>
          </a:p>
          <a:p>
            <a:pPr>
              <a:tabLst>
                <a:tab pos="365125" algn="l"/>
              </a:tabLst>
            </a:pPr>
            <a:r>
              <a:rPr lang="es-MX" sz="2000" dirty="0" smtClean="0">
                <a:solidFill>
                  <a:schemeClr val="tx1"/>
                </a:solidFill>
              </a:rPr>
              <a:t>Notificación </a:t>
            </a:r>
            <a:r>
              <a:rPr lang="es-MX" sz="2000" dirty="0">
                <a:solidFill>
                  <a:schemeClr val="tx1"/>
                </a:solidFill>
              </a:rPr>
              <a:t>de trámite o procedimiento </a:t>
            </a:r>
            <a:r>
              <a:rPr lang="es-MX" sz="2000" dirty="0" smtClean="0">
                <a:solidFill>
                  <a:schemeClr val="tx1"/>
                </a:solidFill>
              </a:rPr>
              <a:t>específico ARCOP</a:t>
            </a:r>
            <a:endParaRPr lang="es-MX" sz="2000" dirty="0">
              <a:solidFill>
                <a:schemeClr val="tx1"/>
              </a:solidFill>
            </a:endParaRPr>
          </a:p>
          <a:p>
            <a:r>
              <a:rPr lang="es-MX" sz="2000" b="1" dirty="0">
                <a:solidFill>
                  <a:srgbClr val="7030A0"/>
                </a:solidFill>
              </a:rPr>
              <a:t>Documenta la respuesta de no competencia ARCOP</a:t>
            </a:r>
          </a:p>
          <a:p>
            <a:r>
              <a:rPr lang="es-MX" sz="2000" b="1" dirty="0">
                <a:solidFill>
                  <a:srgbClr val="7030A0"/>
                </a:solidFill>
              </a:rPr>
              <a:t>Notificación de ampliación del plazo de respuesta ARCOP </a:t>
            </a:r>
          </a:p>
          <a:p>
            <a:r>
              <a:rPr lang="es-MX" sz="2000" b="1" dirty="0">
                <a:solidFill>
                  <a:srgbClr val="7030A0"/>
                </a:solidFill>
              </a:rPr>
              <a:t>Documenta la respuesta de información inexistente</a:t>
            </a:r>
          </a:p>
          <a:p>
            <a:pPr marL="0" indent="0">
              <a:buNone/>
            </a:pPr>
            <a:endParaRPr lang="es-MX" sz="2000" dirty="0" smtClean="0">
              <a:solidFill>
                <a:srgbClr val="F30DD2"/>
              </a:solidFill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9321183" y="4694742"/>
            <a:ext cx="22799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s-MX"/>
            </a:defPPr>
            <a:lvl1pPr algn="ctr">
              <a:defRPr sz="2400" b="1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s-MX" dirty="0">
                <a:effectLst/>
              </a:rPr>
              <a:t>Comité de Transparencia</a:t>
            </a:r>
          </a:p>
        </p:txBody>
      </p:sp>
      <p:sp>
        <p:nvSpPr>
          <p:cNvPr id="8" name="Flecha izquierda 7"/>
          <p:cNvSpPr/>
          <p:nvPr/>
        </p:nvSpPr>
        <p:spPr>
          <a:xfrm rot="10800000">
            <a:off x="8899152" y="4728328"/>
            <a:ext cx="422031" cy="74558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CuadroTexto 8"/>
          <p:cNvSpPr txBox="1"/>
          <p:nvPr/>
        </p:nvSpPr>
        <p:spPr>
          <a:xfrm>
            <a:off x="3421846" y="1504756"/>
            <a:ext cx="72763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i="1" dirty="0" smtClean="0"/>
              <a:t>Ley de Protección Datos Personales en Posesión de Sujetos obligados del Estado de Oaxaca</a:t>
            </a:r>
            <a:endParaRPr lang="es-MX" sz="1200" i="1" dirty="0"/>
          </a:p>
        </p:txBody>
      </p:sp>
    </p:spTree>
    <p:extLst>
      <p:ext uri="{BB962C8B-B14F-4D97-AF65-F5344CB8AC3E}">
        <p14:creationId xmlns:p14="http://schemas.microsoft.com/office/powerpoint/2010/main" val="3935531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idx="4294967295"/>
          </p:nvPr>
        </p:nvSpPr>
        <p:spPr>
          <a:xfrm>
            <a:off x="1659987" y="445637"/>
            <a:ext cx="8761413" cy="708025"/>
          </a:xfrm>
        </p:spPr>
        <p:txBody>
          <a:bodyPr/>
          <a:lstStyle/>
          <a:p>
            <a:pPr algn="r"/>
            <a:r>
              <a:rPr lang="es-MX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Plazos de respuesta - DP</a:t>
            </a:r>
            <a:endParaRPr lang="es-MX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0" name="Tab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1326519"/>
              </p:ext>
            </p:extLst>
          </p:nvPr>
        </p:nvGraphicFramePr>
        <p:xfrm>
          <a:off x="298770" y="2039114"/>
          <a:ext cx="10899114" cy="42061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1669"/>
                <a:gridCol w="6567445"/>
              </a:tblGrid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Tipo de Respuesta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Plazo (días hábiles)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Disponibilidad de respuesta de derechos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20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Prevención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5 días para que responda el solicitante / El</a:t>
                      </a:r>
                      <a:r>
                        <a:rPr lang="es-MX" sz="1600" baseline="0" dirty="0" smtClean="0"/>
                        <a:t> </a:t>
                      </a:r>
                      <a:r>
                        <a:rPr lang="es-MX" sz="1600" dirty="0" smtClean="0"/>
                        <a:t>plazo</a:t>
                      </a:r>
                      <a:r>
                        <a:rPr lang="es-MX" sz="1600" baseline="0" dirty="0" smtClean="0"/>
                        <a:t> se reinicia </a:t>
                      </a:r>
                      <a:r>
                        <a:rPr lang="es-MX" sz="1600" dirty="0" smtClean="0"/>
                        <a:t>una vez que se</a:t>
                      </a:r>
                      <a:r>
                        <a:rPr lang="es-MX" sz="1600" baseline="0" dirty="0" smtClean="0"/>
                        <a:t> desahogué la prevención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 rowSpan="3">
                  <a:txBody>
                    <a:bodyPr/>
                    <a:lstStyle/>
                    <a:p>
                      <a:r>
                        <a:rPr lang="es-MX" sz="1600" dirty="0" smtClean="0"/>
                        <a:t>Información disponible con costo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 días para seleccionar medio de entrega (UT)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30 días</a:t>
                      </a:r>
                      <a:r>
                        <a:rPr lang="es-MX" sz="1600" baseline="0" dirty="0" smtClean="0"/>
                        <a:t> para realizar el pago (Solicitante)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 vMerge="1">
                  <a:txBody>
                    <a:bodyPr/>
                    <a:lstStyle/>
                    <a:p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Una vez cubierto</a:t>
                      </a:r>
                      <a:r>
                        <a:rPr lang="es-MX" sz="1600" baseline="0" dirty="0" smtClean="0"/>
                        <a:t> el pago de derechos la UT cuenta con </a:t>
                      </a:r>
                      <a:r>
                        <a:rPr lang="es-MX" sz="1600" dirty="0" smtClean="0"/>
                        <a:t>5 días para poner</a:t>
                      </a:r>
                      <a:r>
                        <a:rPr lang="es-MX" sz="1600" baseline="0" dirty="0" smtClean="0"/>
                        <a:t> a disposición la información</a:t>
                      </a:r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Solicitud improcedente 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20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Trámite o procedimiento en especifico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5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No competencia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3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Información inexistente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20</a:t>
                      </a:r>
                      <a:endParaRPr lang="es-MX" sz="1600" dirty="0"/>
                    </a:p>
                  </a:txBody>
                  <a:tcPr/>
                </a:tc>
              </a:tr>
              <a:tr h="33866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600" dirty="0" smtClean="0"/>
                        <a:t>Prórroga</a:t>
                      </a:r>
                      <a:endParaRPr lang="es-MX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sz="1600" dirty="0" smtClean="0"/>
                        <a:t>A</a:t>
                      </a:r>
                      <a:r>
                        <a:rPr lang="es-MX" sz="1600" baseline="0" dirty="0" smtClean="0"/>
                        <a:t>grega 10</a:t>
                      </a:r>
                      <a:r>
                        <a:rPr lang="es-MX" sz="1600" dirty="0" smtClean="0"/>
                        <a:t> días más al plazo normal de atención de 20 días</a:t>
                      </a:r>
                      <a:endParaRPr lang="es-MX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8224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la de reuniones Ion">
  <a:themeElements>
    <a:clrScheme name="Sala de reuniones 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Sala de reuniones 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la de reuniones 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5604</TotalTime>
  <Words>421</Words>
  <Application>Microsoft Office PowerPoint</Application>
  <PresentationFormat>Panorámica</PresentationFormat>
  <Paragraphs>78</Paragraphs>
  <Slides>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Calibri</vt:lpstr>
      <vt:lpstr>Century Gothic</vt:lpstr>
      <vt:lpstr>Wingdings 3</vt:lpstr>
      <vt:lpstr>Sala de reuniones Ion</vt:lpstr>
      <vt:lpstr>Tipos de respuesta  Plazos de respuesta  Temática </vt:lpstr>
      <vt:lpstr>Temática de solicitudes</vt:lpstr>
      <vt:lpstr>Respuestas disponibles Acceso  a la Información</vt:lpstr>
      <vt:lpstr>Plazos de respuesta - DAI</vt:lpstr>
      <vt:lpstr>Respuestas disponibles Datos Personales</vt:lpstr>
      <vt:lpstr>Plazos de respuesta - DP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Solicitudes de Información 2.0</dc:title>
  <dc:creator>Berenice Hernández Sumano</dc:creator>
  <cp:lastModifiedBy>behesu</cp:lastModifiedBy>
  <cp:revision>92</cp:revision>
  <dcterms:created xsi:type="dcterms:W3CDTF">2021-04-05T20:01:48Z</dcterms:created>
  <dcterms:modified xsi:type="dcterms:W3CDTF">2021-09-01T19:09:31Z</dcterms:modified>
</cp:coreProperties>
</file>